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57" r:id="rId3"/>
    <p:sldId id="659" r:id="rId4"/>
    <p:sldId id="862" r:id="rId5"/>
    <p:sldId id="1066" r:id="rId6"/>
    <p:sldId id="127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EBABF3-C451-49F4-AE62-0BAB1DBAD866}" v="4" dt="2026-09-07T13:59:35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5"/>
  </p:normalViewPr>
  <p:slideViewPr>
    <p:cSldViewPr snapToGrid="0" snapToObjects="1">
      <p:cViewPr varScale="1">
        <p:scale>
          <a:sx n="119" d="100"/>
          <a:sy n="119" d="100"/>
        </p:scale>
        <p:origin x="856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3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DA5097-C1A1-CAEC-3DF2-0F3BC5652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95A526-E51E-DD23-9FFB-307CC979B6C2}"/>
              </a:ext>
            </a:extLst>
          </p:cNvPr>
          <p:cNvSpPr/>
          <p:nvPr/>
        </p:nvSpPr>
        <p:spPr>
          <a:xfrm>
            <a:off x="0" y="290456"/>
            <a:ext cx="12192000" cy="6858000"/>
          </a:xfrm>
          <a:prstGeom prst="rect">
            <a:avLst/>
          </a:prstGeom>
          <a:solidFill>
            <a:srgbClr val="14131A">
              <a:alpha val="4500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523B8C-E332-A286-69BD-0D9348CF74D9}"/>
              </a:ext>
            </a:extLst>
          </p:cNvPr>
          <p:cNvSpPr/>
          <p:nvPr/>
        </p:nvSpPr>
        <p:spPr>
          <a:xfrm>
            <a:off x="685800" y="2286000"/>
            <a:ext cx="108204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E8833A"/>
                </a:solidFill>
                <a:effectLst/>
                <a:latin typeface="Calibri" panose="020F0502020204030204" pitchFamily="34" charset="0"/>
              </a:rPr>
              <a:t>THE RESONANT IDENTITY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E1EAEC-2742-1B0C-75C7-75EB46A535C3}"/>
              </a:ext>
            </a:extLst>
          </p:cNvPr>
          <p:cNvSpPr/>
          <p:nvPr/>
        </p:nvSpPr>
        <p:spPr>
          <a:xfrm>
            <a:off x="685800" y="2850000"/>
            <a:ext cx="10820400" cy="9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The Judgment Loop</a:t>
            </a: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B66877-F31E-93E1-6B10-AF94AAB425C8}"/>
              </a:ext>
            </a:extLst>
          </p:cNvPr>
          <p:cNvSpPr/>
          <p:nvPr/>
        </p:nvSpPr>
        <p:spPr>
          <a:xfrm>
            <a:off x="685800" y="4120000"/>
            <a:ext cx="10820400" cy="48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How Distortion Compounds and Erodes Identity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399555-4676-3667-1335-095295BAAD28}"/>
              </a:ext>
            </a:extLst>
          </p:cNvPr>
          <p:cNvSpPr/>
          <p:nvPr/>
        </p:nvSpPr>
        <p:spPr>
          <a:xfrm>
            <a:off x="685800" y="5900000"/>
            <a:ext cx="10820400" cy="4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AAB6D3"/>
                </a:solidFill>
                <a:latin typeface="Calibri" panose="020F0502020204030204" pitchFamily="34" charset="0"/>
              </a:rPr>
              <a:t>Episode 18</a:t>
            </a:r>
            <a:r>
              <a:rPr lang="en-US" sz="1400" dirty="0">
                <a:solidFill>
                  <a:srgbClr val="AAB6D3"/>
                </a:solidFill>
                <a:effectLst/>
                <a:latin typeface="Calibri" panose="020F0502020204030204" pitchFamily="34" charset="0"/>
              </a:rPr>
              <a:t> · The Resonant Identity · </a:t>
            </a:r>
            <a:r>
              <a:rPr lang="en-US" sz="1400" dirty="0" err="1">
                <a:solidFill>
                  <a:srgbClr val="AAB6D3"/>
                </a:solidFill>
                <a:effectLst/>
                <a:latin typeface="Calibri" panose="020F0502020204030204" pitchFamily="34" charset="0"/>
              </a:rPr>
              <a:t>TheResonantIdentity.com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3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2D02E45-4FEC-11E0-E1ED-F3B854F2B77B}"/>
              </a:ext>
            </a:extLst>
          </p:cNvPr>
          <p:cNvSpPr/>
          <p:nvPr/>
        </p:nvSpPr>
        <p:spPr>
          <a:xfrm>
            <a:off x="457200" y="457200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E8833A"/>
                </a:solidFill>
                <a:effectLst/>
                <a:latin typeface="Calibri" panose="020F0502020204030204" pitchFamily="34" charset="0"/>
              </a:rPr>
              <a:t>THE JUDGMENT LOOP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07FBE3-384C-A561-2FD3-20C6DE8B8799}"/>
              </a:ext>
            </a:extLst>
          </p:cNvPr>
          <p:cNvSpPr/>
          <p:nvPr/>
        </p:nvSpPr>
        <p:spPr>
          <a:xfrm>
            <a:off x="457200" y="960000"/>
            <a:ext cx="11277600" cy="11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Three mechanisms turn a single trigger into a story about who you are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FD64FF-4D07-3C49-CA66-21E764874025}"/>
              </a:ext>
            </a:extLst>
          </p:cNvPr>
          <p:cNvSpPr/>
          <p:nvPr/>
        </p:nvSpPr>
        <p:spPr>
          <a:xfrm>
            <a:off x="457200" y="2698000"/>
            <a:ext cx="3530600" cy="146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D97556-F307-06E7-012C-3CCBC48135B9}"/>
              </a:ext>
            </a:extLst>
          </p:cNvPr>
          <p:cNvSpPr/>
          <p:nvPr/>
        </p:nvSpPr>
        <p:spPr>
          <a:xfrm>
            <a:off x="4330700" y="2698000"/>
            <a:ext cx="3530600" cy="146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EB6007-519A-6DD6-1EAD-E9C35720D42A}"/>
              </a:ext>
            </a:extLst>
          </p:cNvPr>
          <p:cNvSpPr/>
          <p:nvPr/>
        </p:nvSpPr>
        <p:spPr>
          <a:xfrm>
            <a:off x="8204200" y="2698000"/>
            <a:ext cx="3530600" cy="146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83A6C5-7EFE-45F0-DE19-300C7C75A756}"/>
              </a:ext>
            </a:extLst>
          </p:cNvPr>
          <p:cNvSpPr/>
          <p:nvPr/>
        </p:nvSpPr>
        <p:spPr>
          <a:xfrm>
            <a:off x="457200" y="2698000"/>
            <a:ext cx="35306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Judgment</a:t>
            </a: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FBBF21B-168D-3EF8-1A1F-EFEDA30D3617}"/>
              </a:ext>
            </a:extLst>
          </p:cNvPr>
          <p:cNvSpPr/>
          <p:nvPr/>
        </p:nvSpPr>
        <p:spPr>
          <a:xfrm>
            <a:off x="4330700" y="2698000"/>
            <a:ext cx="35306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Narrative</a:t>
            </a: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A55636-05D7-68C0-EE79-E4692B485AE1}"/>
              </a:ext>
            </a:extLst>
          </p:cNvPr>
          <p:cNvSpPr/>
          <p:nvPr/>
        </p:nvSpPr>
        <p:spPr>
          <a:xfrm>
            <a:off x="8204200" y="2698000"/>
            <a:ext cx="35306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Identity Distortion</a:t>
            </a:r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18C2D2-D9E3-4839-ACA3-66269FDE45E5}"/>
              </a:ext>
            </a:extLst>
          </p:cNvPr>
          <p:cNvSpPr/>
          <p:nvPr/>
        </p:nvSpPr>
        <p:spPr>
          <a:xfrm>
            <a:off x="457200" y="31580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A single-event read of what happened. Right or wrong, it isn't yet who you are.</a:t>
            </a: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04BB26-7665-3552-A37F-04227A12534D}"/>
              </a:ext>
            </a:extLst>
          </p:cNvPr>
          <p:cNvSpPr/>
          <p:nvPr/>
        </p:nvSpPr>
        <p:spPr>
          <a:xfrm>
            <a:off x="4330700" y="31580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Repeated judgments become the story we tell about ourselves, in the language of always and never.</a:t>
            </a:r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C6ABD6-29AB-7255-B2D8-582DEE9AE72D}"/>
              </a:ext>
            </a:extLst>
          </p:cNvPr>
          <p:cNvSpPr/>
          <p:nvPr/>
        </p:nvSpPr>
        <p:spPr>
          <a:xfrm>
            <a:off x="8204200" y="31580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Once the story feels proven, we align with it as truth and start deciding from the lie.</a:t>
            </a:r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17E63241-309B-D3E2-7465-383D4E86B73D}"/>
              </a:ext>
            </a:extLst>
          </p:cNvPr>
          <p:cNvSpPr/>
          <p:nvPr/>
        </p:nvSpPr>
        <p:spPr>
          <a:xfrm>
            <a:off x="3987800" y="3245120"/>
            <a:ext cx="342900" cy="365760"/>
          </a:xfrm>
          <a:prstGeom prst="rightArrow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DE47DCD5-B522-2584-7D69-9C4B345D0BD4}"/>
              </a:ext>
            </a:extLst>
          </p:cNvPr>
          <p:cNvSpPr/>
          <p:nvPr/>
        </p:nvSpPr>
        <p:spPr>
          <a:xfrm>
            <a:off x="7861300" y="3245120"/>
            <a:ext cx="342900" cy="365760"/>
          </a:xfrm>
          <a:prstGeom prst="rightArrow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002A38-F58C-1F4C-BC72-17B9129DB74D}"/>
              </a:ext>
            </a:extLst>
          </p:cNvPr>
          <p:cNvSpPr/>
          <p:nvPr/>
        </p:nvSpPr>
        <p:spPr>
          <a:xfrm>
            <a:off x="457200" y="4438000"/>
            <a:ext cx="11277600" cy="7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>
                <a:solidFill>
                  <a:srgbClr val="AAB6D3"/>
                </a:solidFill>
                <a:effectLst/>
                <a:latin typeface="Calibri" panose="020F0502020204030204" pitchFamily="34" charset="0"/>
              </a:rPr>
              <a:t>All three loops start from the same neutral trigger. What differs is what happens next.</a:t>
            </a:r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F3C5327-614C-ED78-E653-89B2423E6DCA}"/>
              </a:ext>
            </a:extLst>
          </p:cNvPr>
          <p:cNvSpPr/>
          <p:nvPr/>
        </p:nvSpPr>
        <p:spPr>
          <a:xfrm>
            <a:off x="457200" y="5538000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6B6478"/>
                </a:solidFill>
                <a:effectLst/>
                <a:latin typeface="Calibri" panose="020F0502020204030204" pitchFamily="34" charset="0"/>
              </a:rPr>
              <a:t>Source: Chapter 12, The Resonance Core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14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3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0DC1C64-7721-5174-1ACF-FCB9F136AC13}"/>
              </a:ext>
            </a:extLst>
          </p:cNvPr>
          <p:cNvSpPr/>
          <p:nvPr/>
        </p:nvSpPr>
        <p:spPr>
          <a:xfrm>
            <a:off x="457200" y="457200"/>
            <a:ext cx="11277600" cy="11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One trigger, six steps: how reactivity compounds into Identity Collapse</a:t>
            </a:r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C134EAB-99CA-65B0-01B5-DA8C4FE2CB74}"/>
              </a:ext>
            </a:extLst>
          </p:cNvPr>
          <p:cNvSpPr/>
          <p:nvPr/>
        </p:nvSpPr>
        <p:spPr>
          <a:xfrm>
            <a:off x="457200" y="2098200"/>
            <a:ext cx="1593850" cy="57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01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TRIGGER</a:t>
            </a:r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BFFDED-F262-A853-40DF-29AC1F23FBC4}"/>
              </a:ext>
            </a:extLst>
          </p:cNvPr>
          <p:cNvSpPr/>
          <p:nvPr/>
        </p:nvSpPr>
        <p:spPr>
          <a:xfrm>
            <a:off x="2393950" y="2098200"/>
            <a:ext cx="1593850" cy="57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02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REACTIVITY</a:t>
            </a:r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5AD8A6-E16F-1E6D-D182-4BD5516B7C4A}"/>
              </a:ext>
            </a:extLst>
          </p:cNvPr>
          <p:cNvSpPr/>
          <p:nvPr/>
        </p:nvSpPr>
        <p:spPr>
          <a:xfrm>
            <a:off x="4330700" y="2098200"/>
            <a:ext cx="1593850" cy="57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03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DISSONANCE</a:t>
            </a:r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E4217E9-2906-1BC3-0433-528D03D02B14}"/>
              </a:ext>
            </a:extLst>
          </p:cNvPr>
          <p:cNvSpPr/>
          <p:nvPr/>
        </p:nvSpPr>
        <p:spPr>
          <a:xfrm>
            <a:off x="6267450" y="2098200"/>
            <a:ext cx="1593850" cy="57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04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BIAS</a:t>
            </a:r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52AD7AE-8BFF-F75A-19BC-23CC3CD5B4F3}"/>
              </a:ext>
            </a:extLst>
          </p:cNvPr>
          <p:cNvSpPr/>
          <p:nvPr/>
        </p:nvSpPr>
        <p:spPr>
          <a:xfrm>
            <a:off x="8204200" y="2098200"/>
            <a:ext cx="1593850" cy="57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05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ALIGNMENT</a:t>
            </a:r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4327C5C-28A0-DC4C-5031-B0BBB23E4F11}"/>
              </a:ext>
            </a:extLst>
          </p:cNvPr>
          <p:cNvSpPr/>
          <p:nvPr/>
        </p:nvSpPr>
        <p:spPr>
          <a:xfrm>
            <a:off x="10140950" y="2098200"/>
            <a:ext cx="1593850" cy="570000"/>
          </a:xfrm>
          <a:prstGeom prst="rect">
            <a:avLst/>
          </a:prstGeom>
          <a:solidFill>
            <a:srgbClr val="B54234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06</a:t>
            </a:r>
          </a:p>
          <a:p>
            <a:pPr>
              <a:buNone/>
            </a:pPr>
            <a:r>
              <a:rPr lang="en-US" sz="14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COLLAPSE</a:t>
            </a:r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3255B91F-80AF-2AC2-8E0D-F432F8D74372}"/>
              </a:ext>
            </a:extLst>
          </p:cNvPr>
          <p:cNvSpPr/>
          <p:nvPr/>
        </p:nvSpPr>
        <p:spPr>
          <a:xfrm>
            <a:off x="2051050" y="2200320"/>
            <a:ext cx="342900" cy="365760"/>
          </a:xfrm>
          <a:prstGeom prst="rightArrow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B5D1CD74-BDB9-8CA3-CD9B-57B773FDCD02}"/>
              </a:ext>
            </a:extLst>
          </p:cNvPr>
          <p:cNvSpPr/>
          <p:nvPr/>
        </p:nvSpPr>
        <p:spPr>
          <a:xfrm>
            <a:off x="3987800" y="2200320"/>
            <a:ext cx="342900" cy="365760"/>
          </a:xfrm>
          <a:prstGeom prst="rightArrow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3D57BE66-A2F6-D05C-1D5C-AAE955128858}"/>
              </a:ext>
            </a:extLst>
          </p:cNvPr>
          <p:cNvSpPr/>
          <p:nvPr/>
        </p:nvSpPr>
        <p:spPr>
          <a:xfrm>
            <a:off x="5924550" y="2200320"/>
            <a:ext cx="342900" cy="365760"/>
          </a:xfrm>
          <a:prstGeom prst="rightArrow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1F874611-68C5-5F59-4E05-BF6DA568D794}"/>
              </a:ext>
            </a:extLst>
          </p:cNvPr>
          <p:cNvSpPr/>
          <p:nvPr/>
        </p:nvSpPr>
        <p:spPr>
          <a:xfrm>
            <a:off x="7861300" y="2200320"/>
            <a:ext cx="342900" cy="365760"/>
          </a:xfrm>
          <a:prstGeom prst="rightArrow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302C5BEC-F446-6F41-7D01-8C2B55CD0674}"/>
              </a:ext>
            </a:extLst>
          </p:cNvPr>
          <p:cNvSpPr/>
          <p:nvPr/>
        </p:nvSpPr>
        <p:spPr>
          <a:xfrm>
            <a:off x="9798050" y="2200320"/>
            <a:ext cx="342900" cy="365760"/>
          </a:xfrm>
          <a:prstGeom prst="rightArrow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FD724E-7D79-D73D-2A58-31585017DE42}"/>
              </a:ext>
            </a:extLst>
          </p:cNvPr>
          <p:cNvSpPr/>
          <p:nvPr/>
        </p:nvSpPr>
        <p:spPr>
          <a:xfrm>
            <a:off x="457200" y="3490200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B54234"/>
                </a:solidFill>
                <a:effectLst/>
                <a:latin typeface="Calibri" panose="020F0502020204030204" pitchFamily="34" charset="0"/>
              </a:rPr>
              <a:t>REPEATS — UNLESS THE CHAIN IS BROKEN</a:t>
            </a:r>
            <a:endParaRPr lang="en-US" sz="2400" dirty="0"/>
          </a:p>
        </p:txBody>
      </p:sp>
      <p:sp>
        <p:nvSpPr>
          <p:cNvPr id="36" name="Arrow: Left 35">
            <a:extLst>
              <a:ext uri="{FF2B5EF4-FFF2-40B4-BE49-F238E27FC236}">
                <a16:creationId xmlns:a16="http://schemas.microsoft.com/office/drawing/2014/main" id="{FBA803D0-50E6-DE3C-6150-D0B11F1E5E91}"/>
              </a:ext>
            </a:extLst>
          </p:cNvPr>
          <p:cNvSpPr/>
          <p:nvPr/>
        </p:nvSpPr>
        <p:spPr>
          <a:xfrm>
            <a:off x="3096000" y="4070200"/>
            <a:ext cx="6000000" cy="300000"/>
          </a:xfrm>
          <a:prstGeom prst="leftArrow">
            <a:avLst/>
          </a:prstGeom>
          <a:solidFill>
            <a:srgbClr val="B54234">
              <a:alpha val="7000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5770BD1-6811-3055-4B0D-60ADC506E631}"/>
              </a:ext>
            </a:extLst>
          </p:cNvPr>
          <p:cNvSpPr/>
          <p:nvPr/>
        </p:nvSpPr>
        <p:spPr>
          <a:xfrm>
            <a:off x="457200" y="4891200"/>
            <a:ext cx="11277600" cy="7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Unless the chain is broken, the loop closes on itself and runs again with the next trigger.</a:t>
            </a:r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A4957F3-0C2F-42BC-909A-0DC8C531DA70}"/>
              </a:ext>
            </a:extLst>
          </p:cNvPr>
          <p:cNvSpPr/>
          <p:nvPr/>
        </p:nvSpPr>
        <p:spPr>
          <a:xfrm>
            <a:off x="457200" y="5591200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6B6478"/>
                </a:solidFill>
                <a:latin typeface="Calibri" panose="020F0502020204030204" pitchFamily="34" charset="0"/>
              </a:rPr>
              <a:t>Source: Chapter 12, The Resonance Core Framework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53381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3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F3C7B6A0-82BC-6C84-C64D-B0E3523DC778}"/>
              </a:ext>
            </a:extLst>
          </p:cNvPr>
          <p:cNvSpPr/>
          <p:nvPr/>
        </p:nvSpPr>
        <p:spPr>
          <a:xfrm>
            <a:off x="457200" y="457200"/>
            <a:ext cx="11277600" cy="11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Trigger, reactivity, and dissonance set the Judgment Loop in motion</a:t>
            </a:r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61E3304-30AB-9C91-123C-B8D0BF4C8283}"/>
              </a:ext>
            </a:extLst>
          </p:cNvPr>
          <p:cNvSpPr/>
          <p:nvPr/>
        </p:nvSpPr>
        <p:spPr>
          <a:xfrm>
            <a:off x="457200" y="1857200"/>
            <a:ext cx="3530600" cy="143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8A8B9E5-5CA3-C2E2-E89C-06DC72273B5B}"/>
              </a:ext>
            </a:extLst>
          </p:cNvPr>
          <p:cNvSpPr/>
          <p:nvPr/>
        </p:nvSpPr>
        <p:spPr>
          <a:xfrm>
            <a:off x="4330700" y="1857200"/>
            <a:ext cx="3530600" cy="143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B24B5E9-CC9E-FCF5-EC48-25BCE0A4A703}"/>
              </a:ext>
            </a:extLst>
          </p:cNvPr>
          <p:cNvSpPr/>
          <p:nvPr/>
        </p:nvSpPr>
        <p:spPr>
          <a:xfrm>
            <a:off x="8204200" y="1857200"/>
            <a:ext cx="3530600" cy="1430000"/>
          </a:xfrm>
          <a:prstGeom prst="rect">
            <a:avLst/>
          </a:prstGeom>
          <a:solidFill>
            <a:srgbClr val="453F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B29D253-E31E-7EB4-5465-0D83376FE4CB}"/>
              </a:ext>
            </a:extLst>
          </p:cNvPr>
          <p:cNvSpPr/>
          <p:nvPr/>
        </p:nvSpPr>
        <p:spPr>
          <a:xfrm>
            <a:off x="457200" y="1857200"/>
            <a:ext cx="35306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E8833A"/>
                </a:solidFill>
                <a:effectLst/>
                <a:latin typeface="Calibri" panose="020F0502020204030204" pitchFamily="34" charset="0"/>
              </a:rPr>
              <a:t>01 · TRIGGER</a:t>
            </a:r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C324AAC-6F6E-D874-1B3B-1F9D3E02075B}"/>
              </a:ext>
            </a:extLst>
          </p:cNvPr>
          <p:cNvSpPr/>
          <p:nvPr/>
        </p:nvSpPr>
        <p:spPr>
          <a:xfrm>
            <a:off x="4330700" y="1857200"/>
            <a:ext cx="35306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E8833A"/>
                </a:solidFill>
                <a:effectLst/>
                <a:latin typeface="Calibri" panose="020F0502020204030204" pitchFamily="34" charset="0"/>
              </a:rPr>
              <a:t>02 · REACTIVITY &amp; CHOICE</a:t>
            </a:r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BB9D4F0-EE81-0D01-01D0-C668B0988C64}"/>
              </a:ext>
            </a:extLst>
          </p:cNvPr>
          <p:cNvSpPr/>
          <p:nvPr/>
        </p:nvSpPr>
        <p:spPr>
          <a:xfrm>
            <a:off x="8204200" y="1857200"/>
            <a:ext cx="35306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E8833A"/>
                </a:solidFill>
                <a:effectLst/>
                <a:latin typeface="Calibri" panose="020F0502020204030204" pitchFamily="34" charset="0"/>
              </a:rPr>
              <a:t>03 · DISSONANCE</a:t>
            </a:r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E0EF9D4-788E-4372-97FE-058CBF3237E8}"/>
              </a:ext>
            </a:extLst>
          </p:cNvPr>
          <p:cNvSpPr/>
          <p:nvPr/>
        </p:nvSpPr>
        <p:spPr>
          <a:xfrm>
            <a:off x="457200" y="22872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A Data Point that feels uncomfortable or misaligned: feedback, a mistake, an uninvited thought.</a:t>
            </a:r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23DF33D-DD60-B978-BA2A-6B8449F87850}"/>
              </a:ext>
            </a:extLst>
          </p:cNvPr>
          <p:cNvSpPr/>
          <p:nvPr/>
        </p:nvSpPr>
        <p:spPr>
          <a:xfrm>
            <a:off x="4330700" y="22872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The nervous system reads discomfort as danger. We choose: accept truth, suppress it, or dig in.</a:t>
            </a:r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D3831E7-F137-0C50-0D4F-B88CF927FF30}"/>
              </a:ext>
            </a:extLst>
          </p:cNvPr>
          <p:cNvSpPr/>
          <p:nvPr/>
        </p:nvSpPr>
        <p:spPr>
          <a:xfrm>
            <a:off x="8204200" y="2287200"/>
            <a:ext cx="353060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Holding two beliefs at once is uncomfortable, until the feeling itself gets mistaken for proof.</a:t>
            </a:r>
            <a:endParaRPr lang="en-US"/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3CBFDDB8-0FF9-E268-8811-D56C09C7D24B}"/>
              </a:ext>
            </a:extLst>
          </p:cNvPr>
          <p:cNvSpPr/>
          <p:nvPr/>
        </p:nvSpPr>
        <p:spPr>
          <a:xfrm>
            <a:off x="3987800" y="2389320"/>
            <a:ext cx="342900" cy="365760"/>
          </a:xfrm>
          <a:prstGeom prst="rightArrow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18DF6427-84CE-CE85-AC00-F2543E59FCBC}"/>
              </a:ext>
            </a:extLst>
          </p:cNvPr>
          <p:cNvSpPr/>
          <p:nvPr/>
        </p:nvSpPr>
        <p:spPr>
          <a:xfrm>
            <a:off x="7861300" y="2389320"/>
            <a:ext cx="342900" cy="365760"/>
          </a:xfrm>
          <a:prstGeom prst="rightArrow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FCE5BFB-4323-3EDF-9040-3E631C3D8B8B}"/>
              </a:ext>
            </a:extLst>
          </p:cNvPr>
          <p:cNvSpPr/>
          <p:nvPr/>
        </p:nvSpPr>
        <p:spPr>
          <a:xfrm>
            <a:off x="457200" y="3567200"/>
            <a:ext cx="11277600" cy="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>
                <a:solidFill>
                  <a:srgbClr val="AAB6D3"/>
                </a:solidFill>
                <a:effectLst/>
                <a:latin typeface="Calibri" panose="020F0502020204030204" pitchFamily="34" charset="0"/>
              </a:rPr>
              <a:t>Emotional Intelligence and Embodied Awareness decide which path comes next.</a:t>
            </a:r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A976A3B-1C9A-C302-5E9F-5B74D0DCA92B}"/>
              </a:ext>
            </a:extLst>
          </p:cNvPr>
          <p:cNvSpPr/>
          <p:nvPr/>
        </p:nvSpPr>
        <p:spPr>
          <a:xfrm>
            <a:off x="1596000" y="4267200"/>
            <a:ext cx="9000000" cy="970000"/>
          </a:xfrm>
          <a:prstGeom prst="roundRect">
            <a:avLst/>
          </a:prstGeom>
          <a:solidFill>
            <a:srgbClr val="453F5E"/>
          </a:solidFill>
          <a:ln w="12700">
            <a:solidFill>
              <a:srgbClr val="B54234"/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i="1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“The Truth isn't rejected because of logic. It's rejected because the body reacted, and the feeling proves it isn't correct.”</a:t>
            </a:r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0108191-65F9-9D2F-8081-4C38D35E191F}"/>
              </a:ext>
            </a:extLst>
          </p:cNvPr>
          <p:cNvSpPr/>
          <p:nvPr/>
        </p:nvSpPr>
        <p:spPr>
          <a:xfrm>
            <a:off x="457200" y="5677200"/>
            <a:ext cx="112776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6B6478"/>
                </a:solidFill>
                <a:latin typeface="Calibri" panose="020F0502020204030204" pitchFamily="34" charset="0"/>
              </a:rPr>
              <a:t>Source: Chapter 12, The Resonance Core Framework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07830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3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20ED93B6-FA79-8C1B-46B3-8C48EFDD2387}"/>
              </a:ext>
            </a:extLst>
          </p:cNvPr>
          <p:cNvSpPr/>
          <p:nvPr/>
        </p:nvSpPr>
        <p:spPr>
          <a:xfrm>
            <a:off x="457200" y="457200"/>
            <a:ext cx="11277600" cy="10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Bias and distortion compound until the loop </a:t>
            </a:r>
            <a:br>
              <a:rPr lang="en-US" sz="3000" b="1" dirty="0">
                <a:solidFill>
                  <a:srgbClr val="FFFFFF"/>
                </a:solidFill>
                <a:effectLst/>
                <a:latin typeface="Georgia" panose="02040502050405020303" pitchFamily="18" charset="0"/>
              </a:rPr>
            </a:br>
            <a:r>
              <a:rPr lang="en-US" sz="3000" b="1" dirty="0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closes into Identity Collapse</a:t>
            </a:r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7A25AF85-B5CA-5C66-8C64-DE9C31808117}"/>
              </a:ext>
            </a:extLst>
          </p:cNvPr>
          <p:cNvSpPr/>
          <p:nvPr/>
        </p:nvSpPr>
        <p:spPr>
          <a:xfrm>
            <a:off x="457200" y="1797200"/>
            <a:ext cx="437388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E8833A"/>
                </a:solidFill>
                <a:effectLst/>
                <a:latin typeface="Calibri" panose="020F0502020204030204" pitchFamily="34" charset="0"/>
              </a:rPr>
              <a:t>04 · CONFIRMATION BIAS</a:t>
            </a:r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A11B39E-C51E-B1EA-A34E-54DFF18C9D30}"/>
              </a:ext>
            </a:extLst>
          </p:cNvPr>
          <p:cNvSpPr/>
          <p:nvPr/>
        </p:nvSpPr>
        <p:spPr>
          <a:xfrm>
            <a:off x="457200" y="2217200"/>
            <a:ext cx="437388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The brain surfaces old memories and isolated examples that confirm the story, filtering out anything that would challenge it.</a:t>
            </a:r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DB6C917-2551-A4C4-E69B-B693CE8E24EB}"/>
              </a:ext>
            </a:extLst>
          </p:cNvPr>
          <p:cNvSpPr/>
          <p:nvPr/>
        </p:nvSpPr>
        <p:spPr>
          <a:xfrm>
            <a:off x="457200" y="3467200"/>
            <a:ext cx="437388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E8833A"/>
                </a:solidFill>
                <a:effectLst/>
                <a:latin typeface="Calibri" panose="020F0502020204030204" pitchFamily="34" charset="0"/>
              </a:rPr>
              <a:t>05 · DISTORTED ALIGNMENT</a:t>
            </a:r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E17B7CF-3EB3-4308-D06D-42597DA4C96B}"/>
              </a:ext>
            </a:extLst>
          </p:cNvPr>
          <p:cNvSpPr/>
          <p:nvPr/>
        </p:nvSpPr>
        <p:spPr>
          <a:xfrm>
            <a:off x="457200" y="3887200"/>
            <a:ext cx="4373880" cy="10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The dissonance fades. Not because the person found Truth, but because they've accepted Distortion as identity.</a:t>
            </a:r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F7E33F9-3B8D-6B69-98E4-C1DBEF72B390}"/>
              </a:ext>
            </a:extLst>
          </p:cNvPr>
          <p:cNvSpPr/>
          <p:nvPr/>
        </p:nvSpPr>
        <p:spPr>
          <a:xfrm>
            <a:off x="457200" y="5137200"/>
            <a:ext cx="437388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B54234"/>
                </a:solidFill>
                <a:effectLst/>
                <a:latin typeface="Calibri" panose="020F0502020204030204" pitchFamily="34" charset="0"/>
              </a:rPr>
              <a:t>06 · IDENTITY COLLAPSE</a:t>
            </a:r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E3C11B3A-B7D2-C104-905C-72F4DB82F881}"/>
              </a:ext>
            </a:extLst>
          </p:cNvPr>
          <p:cNvSpPr/>
          <p:nvPr/>
        </p:nvSpPr>
        <p:spPr>
          <a:xfrm>
            <a:off x="457200" y="5557200"/>
            <a:ext cx="4373880" cy="80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Distortion compounds with every repeat, eroding the sense of Self into shame, doubt, and mistrust.</a:t>
            </a:r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6DAD8D1-A4C5-BA1F-C621-CDE14453D938}"/>
              </a:ext>
            </a:extLst>
          </p:cNvPr>
          <p:cNvSpPr/>
          <p:nvPr/>
        </p:nvSpPr>
        <p:spPr>
          <a:xfrm>
            <a:off x="6954390" y="1797200"/>
            <a:ext cx="3000000" cy="460000"/>
          </a:xfrm>
          <a:prstGeom prst="rect">
            <a:avLst/>
          </a:prstGeom>
          <a:solidFill>
            <a:srgbClr val="E8833A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14131A"/>
                </a:solidFill>
                <a:effectLst/>
                <a:latin typeface="Calibri" panose="020F0502020204030204" pitchFamily="34" charset="0"/>
              </a:rPr>
              <a:t>BIAS</a:t>
            </a:r>
            <a:endParaRPr lang="en-US"/>
          </a:p>
        </p:txBody>
      </p:sp>
      <p:sp>
        <p:nvSpPr>
          <p:cNvPr id="62" name="Arrow: Down 61">
            <a:extLst>
              <a:ext uri="{FF2B5EF4-FFF2-40B4-BE49-F238E27FC236}">
                <a16:creationId xmlns:a16="http://schemas.microsoft.com/office/drawing/2014/main" id="{B1B5A484-7B0F-2F6A-7F34-FFA7519F4046}"/>
              </a:ext>
            </a:extLst>
          </p:cNvPr>
          <p:cNvSpPr/>
          <p:nvPr/>
        </p:nvSpPr>
        <p:spPr>
          <a:xfrm>
            <a:off x="8304390" y="2282200"/>
            <a:ext cx="300000" cy="250000"/>
          </a:xfrm>
          <a:prstGeom prst="downArrow">
            <a:avLst/>
          </a:prstGeom>
          <a:solidFill>
            <a:srgbClr val="AAB6D3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2C2FD78F-DA63-BA90-0476-2C2C69B60392}"/>
              </a:ext>
            </a:extLst>
          </p:cNvPr>
          <p:cNvSpPr/>
          <p:nvPr/>
        </p:nvSpPr>
        <p:spPr>
          <a:xfrm>
            <a:off x="6954390" y="2557200"/>
            <a:ext cx="3000000" cy="460000"/>
          </a:xfrm>
          <a:prstGeom prst="rect">
            <a:avLst/>
          </a:prstGeom>
          <a:solidFill>
            <a:srgbClr val="7A3B5E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ALIGNMENT</a:t>
            </a:r>
            <a:endParaRPr lang="en-US"/>
          </a:p>
        </p:txBody>
      </p:sp>
      <p:sp>
        <p:nvSpPr>
          <p:cNvPr id="64" name="Arrow: Down 63">
            <a:extLst>
              <a:ext uri="{FF2B5EF4-FFF2-40B4-BE49-F238E27FC236}">
                <a16:creationId xmlns:a16="http://schemas.microsoft.com/office/drawing/2014/main" id="{E61E490A-D33B-A3E0-4237-A9B9654418E1}"/>
              </a:ext>
            </a:extLst>
          </p:cNvPr>
          <p:cNvSpPr/>
          <p:nvPr/>
        </p:nvSpPr>
        <p:spPr>
          <a:xfrm>
            <a:off x="8304390" y="3042200"/>
            <a:ext cx="300000" cy="250000"/>
          </a:xfrm>
          <a:prstGeom prst="downArrow">
            <a:avLst/>
          </a:prstGeom>
          <a:solidFill>
            <a:srgbClr val="AAB6D3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C685F5D-71F3-ABF2-2515-84860FE86A5F}"/>
              </a:ext>
            </a:extLst>
          </p:cNvPr>
          <p:cNvSpPr/>
          <p:nvPr/>
        </p:nvSpPr>
        <p:spPr>
          <a:xfrm>
            <a:off x="6954390" y="3317200"/>
            <a:ext cx="3000000" cy="460000"/>
          </a:xfrm>
          <a:prstGeom prst="rect">
            <a:avLst/>
          </a:prstGeom>
          <a:solidFill>
            <a:srgbClr val="B54234"/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COLLAPSE</a:t>
            </a:r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58982F5-5245-E564-0096-E2F22AFFCB5D}"/>
              </a:ext>
            </a:extLst>
          </p:cNvPr>
          <p:cNvSpPr/>
          <p:nvPr/>
        </p:nvSpPr>
        <p:spPr>
          <a:xfrm>
            <a:off x="5173980" y="4100000"/>
            <a:ext cx="6560820" cy="63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>
                <a:solidFill>
                  <a:srgbClr val="AAB6D3"/>
                </a:solidFill>
                <a:effectLst/>
                <a:latin typeface="Calibri" panose="020F0502020204030204" pitchFamily="34" charset="0"/>
              </a:rPr>
              <a:t>Each repeat compounds the last: the loop feeds itself.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0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13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353F6D89-EFF5-ED2A-759E-DF3146EF2ADC}"/>
              </a:ext>
            </a:extLst>
          </p:cNvPr>
          <p:cNvSpPr/>
          <p:nvPr/>
        </p:nvSpPr>
        <p:spPr>
          <a:xfrm>
            <a:off x="685800" y="800000"/>
            <a:ext cx="8500000" cy="36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rgbClr val="E8833A"/>
                </a:solidFill>
                <a:effectLst/>
                <a:latin typeface="Calibri" panose="020F0502020204030204" pitchFamily="34" charset="0"/>
              </a:rPr>
              <a:t>THE JUDGMENT LOOP · CLOSING</a:t>
            </a:r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DDF794C-04C0-5702-86D2-2BBA0BA80291}"/>
              </a:ext>
            </a:extLst>
          </p:cNvPr>
          <p:cNvSpPr/>
          <p:nvPr/>
        </p:nvSpPr>
        <p:spPr>
          <a:xfrm>
            <a:off x="685800" y="1600000"/>
            <a:ext cx="8598050" cy="142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>
                <a:solidFill>
                  <a:srgbClr val="FFFFFF"/>
                </a:solidFill>
                <a:effectLst/>
                <a:latin typeface="Georgia" panose="02040502050405020303" pitchFamily="18" charset="0"/>
              </a:rPr>
              <a:t>“Not a dramatic fracture, but a slow erosion: loop by loop, judgment by judgment.”</a:t>
            </a:r>
            <a:endParaRPr lang="en-US" i="1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56F8CBC9-D108-B7A2-9344-725F7014A3BD}"/>
              </a:ext>
            </a:extLst>
          </p:cNvPr>
          <p:cNvSpPr/>
          <p:nvPr/>
        </p:nvSpPr>
        <p:spPr>
          <a:xfrm>
            <a:off x="685800" y="3300000"/>
            <a:ext cx="85000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rgbClr val="AAB6D3"/>
                </a:solidFill>
                <a:effectLst/>
                <a:latin typeface="Calibri" panose="020F0502020204030204" pitchFamily="34" charset="0"/>
              </a:rPr>
              <a:t>— Episode 18, The Resonant Identity</a:t>
            </a:r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F414ABE9-2A95-CF7C-A73F-19864A9F6B36}"/>
              </a:ext>
            </a:extLst>
          </p:cNvPr>
          <p:cNvSpPr/>
          <p:nvPr/>
        </p:nvSpPr>
        <p:spPr>
          <a:xfrm>
            <a:off x="685800" y="4090000"/>
            <a:ext cx="8500000" cy="75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D8CFE0"/>
                </a:solidFill>
                <a:effectLst/>
                <a:latin typeface="Calibri" panose="020F0502020204030204" pitchFamily="34" charset="0"/>
              </a:rPr>
              <a:t>See how to break the chain. Explore The Data Loop next.</a:t>
            </a:r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D6ECAB8-7610-0A37-B3DB-AC5CFE7ABB32}"/>
              </a:ext>
            </a:extLst>
          </p:cNvPr>
          <p:cNvSpPr/>
          <p:nvPr/>
        </p:nvSpPr>
        <p:spPr>
          <a:xfrm>
            <a:off x="685800" y="5240000"/>
            <a:ext cx="8500000" cy="39000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  <a:effectLst>
            <a:outerShdw algn="ctr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rgbClr val="6B6478"/>
                </a:solidFill>
                <a:effectLst/>
                <a:latin typeface="Calibri" panose="020F0502020204030204" pitchFamily="34" charset="0"/>
              </a:rPr>
              <a:t>THERESONANTIDENTITY.COM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022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449</Words>
  <Application>Microsoft Macintosh PowerPoint</Application>
  <PresentationFormat>Widescreen</PresentationFormat>
  <Paragraphs>56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Terence Waters</cp:lastModifiedBy>
  <cp:revision>13</cp:revision>
  <cp:lastPrinted>2026-09-07T14:17:53Z</cp:lastPrinted>
  <dcterms:created xsi:type="dcterms:W3CDTF">2026-09-07T13:53:49Z</dcterms:created>
  <dcterms:modified xsi:type="dcterms:W3CDTF">2026-09-07T14:18:05Z</dcterms:modified>
  <cp:category/>
</cp:coreProperties>
</file>